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87" r:id="rId7"/>
    <p:sldId id="288" r:id="rId8"/>
    <p:sldId id="289" r:id="rId9"/>
    <p:sldId id="290" r:id="rId10"/>
    <p:sldId id="291" r:id="rId11"/>
    <p:sldId id="267" r:id="rId12"/>
    <p:sldId id="265" r:id="rId13"/>
    <p:sldId id="281" r:id="rId14"/>
    <p:sldId id="271" r:id="rId15"/>
    <p:sldId id="283" r:id="rId16"/>
    <p:sldId id="278" r:id="rId17"/>
    <p:sldId id="273" r:id="rId18"/>
  </p:sldIdLst>
  <p:sldSz cx="18288000" cy="10287000"/>
  <p:notesSz cx="6858000" cy="9144000"/>
  <p:embeddedFontLst>
    <p:embeddedFont>
      <p:font typeface="Anantason UltraExpanded Bold" pitchFamily="2" charset="-34"/>
      <p:regular r:id="rId19"/>
      <p:bold r:id="rId20"/>
    </p:embeddedFont>
    <p:embeddedFont>
      <p:font typeface="Anantason UltraExpanded Light" pitchFamily="2" charset="-34"/>
      <p:regular r:id="rId21"/>
    </p:embeddedFont>
    <p:embeddedFont>
      <p:font typeface="Codec Pro Bold" pitchFamily="2" charset="0"/>
      <p:regular r:id="rId22"/>
      <p:bold r:id="rId23"/>
    </p:embeddedFont>
    <p:embeddedFont>
      <p:font typeface="Codec Pro Ultra-Bold" pitchFamily="2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0" autoAdjust="0"/>
    <p:restoredTop sz="94524" autoAdjust="0"/>
  </p:normalViewPr>
  <p:slideViewPr>
    <p:cSldViewPr>
      <p:cViewPr>
        <p:scale>
          <a:sx n="96" d="100"/>
          <a:sy n="96" d="100"/>
        </p:scale>
        <p:origin x="512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10940" y="-2247900"/>
            <a:ext cx="16737065" cy="15342310"/>
          </a:xfrm>
          <a:custGeom>
            <a:avLst/>
            <a:gdLst/>
            <a:ahLst/>
            <a:cxnLst/>
            <a:rect l="l" t="t" r="r" b="b"/>
            <a:pathLst>
              <a:path w="16737065" h="15342310">
                <a:moveTo>
                  <a:pt x="0" y="0"/>
                </a:moveTo>
                <a:lnTo>
                  <a:pt x="16737066" y="0"/>
                </a:lnTo>
                <a:lnTo>
                  <a:pt x="16737066" y="15342310"/>
                </a:lnTo>
                <a:lnTo>
                  <a:pt x="0" y="15342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415329" y="-5219700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346338" y="1485900"/>
            <a:ext cx="18003772" cy="15355717"/>
          </a:xfrm>
          <a:custGeom>
            <a:avLst/>
            <a:gdLst/>
            <a:ahLst/>
            <a:cxnLst/>
            <a:rect l="l" t="t" r="r" b="b"/>
            <a:pathLst>
              <a:path w="18003772" h="15355717">
                <a:moveTo>
                  <a:pt x="0" y="0"/>
                </a:moveTo>
                <a:lnTo>
                  <a:pt x="18003773" y="0"/>
                </a:lnTo>
                <a:lnTo>
                  <a:pt x="18003773" y="15355718"/>
                </a:lnTo>
                <a:lnTo>
                  <a:pt x="0" y="15355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928960" y="8962233"/>
            <a:ext cx="11941308" cy="3283860"/>
          </a:xfrm>
          <a:custGeom>
            <a:avLst/>
            <a:gdLst/>
            <a:ahLst/>
            <a:cxnLst/>
            <a:rect l="l" t="t" r="r" b="b"/>
            <a:pathLst>
              <a:path w="11941308" h="3283860">
                <a:moveTo>
                  <a:pt x="0" y="0"/>
                </a:moveTo>
                <a:lnTo>
                  <a:pt x="11941307" y="0"/>
                </a:lnTo>
                <a:lnTo>
                  <a:pt x="11941307" y="3283859"/>
                </a:lnTo>
                <a:lnTo>
                  <a:pt x="0" y="32838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7953699"/>
            <a:ext cx="6243955" cy="33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800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Nicolae </a:t>
            </a:r>
            <a:r>
              <a:rPr lang="en-US" sz="2800" b="1" dirty="0" err="1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Mogage</a:t>
            </a:r>
            <a:r>
              <a:rPr lang="en-US" sz="2800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– ICA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2378" y="3461161"/>
            <a:ext cx="15215888" cy="4157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1202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Multi-Agent Systems for </a:t>
            </a:r>
          </a:p>
          <a:p>
            <a:pPr lvl="0">
              <a:lnSpc>
                <a:spcPts val="11202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bg1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Performance and Strategy</a:t>
            </a:r>
            <a:r>
              <a:rPr lang="en-US" sz="54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Optimizations in Formula 1 Racing</a:t>
            </a:r>
            <a:endParaRPr lang="en-US" sz="54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5563C0-A8B5-46CA-F051-A5534699B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F68B6C5-071C-F82A-07E5-3AC7F1FCA005}"/>
              </a:ext>
            </a:extLst>
          </p:cNvPr>
          <p:cNvSpPr/>
          <p:nvPr/>
        </p:nvSpPr>
        <p:spPr>
          <a:xfrm>
            <a:off x="-3124200" y="-6819900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BEEF19A-0654-EE07-C3D9-33DAE466ACD6}"/>
              </a:ext>
            </a:extLst>
          </p:cNvPr>
          <p:cNvSpPr/>
          <p:nvPr/>
        </p:nvSpPr>
        <p:spPr>
          <a:xfrm>
            <a:off x="0" y="3790539"/>
            <a:ext cx="6484649" cy="6496461"/>
          </a:xfrm>
          <a:custGeom>
            <a:avLst/>
            <a:gdLst/>
            <a:ahLst/>
            <a:cxnLst/>
            <a:rect l="l" t="t" r="r" b="b"/>
            <a:pathLst>
              <a:path w="6484649" h="6496461">
                <a:moveTo>
                  <a:pt x="0" y="0"/>
                </a:moveTo>
                <a:lnTo>
                  <a:pt x="6484649" y="0"/>
                </a:lnTo>
                <a:lnTo>
                  <a:pt x="6484649" y="6496461"/>
                </a:lnTo>
                <a:lnTo>
                  <a:pt x="0" y="6496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F1B47CB-53F1-5118-A0CC-2EA6B45460F4}"/>
              </a:ext>
            </a:extLst>
          </p:cNvPr>
          <p:cNvSpPr txBox="1"/>
          <p:nvPr/>
        </p:nvSpPr>
        <p:spPr>
          <a:xfrm>
            <a:off x="2852738" y="710485"/>
            <a:ext cx="12582524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Game Theory in Formula 1: Multi-agent Physical and Strategical Interactions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1B326-A002-FEAE-C78E-D00257B28A6D}"/>
              </a:ext>
            </a:extLst>
          </p:cNvPr>
          <p:cNvSpPr txBox="1"/>
          <p:nvPr/>
        </p:nvSpPr>
        <p:spPr>
          <a:xfrm>
            <a:off x="10134600" y="4793404"/>
            <a:ext cx="5753100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Game formulations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F25B3-DE9C-C62A-8D44-718E17F96E49}"/>
              </a:ext>
            </a:extLst>
          </p:cNvPr>
          <p:cNvSpPr txBox="1"/>
          <p:nvPr/>
        </p:nvSpPr>
        <p:spPr>
          <a:xfrm>
            <a:off x="10096500" y="6127502"/>
            <a:ext cx="5753100" cy="1469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Multi-agent, Drag and Downforce Interactions</a:t>
            </a:r>
          </a:p>
        </p:txBody>
      </p:sp>
    </p:spTree>
    <p:extLst>
      <p:ext uri="{BB962C8B-B14F-4D97-AF65-F5344CB8AC3E}">
        <p14:creationId xmlns:p14="http://schemas.microsoft.com/office/powerpoint/2010/main" val="3725567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57325" y="-2672728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389737" y="7597167"/>
            <a:ext cx="11417781" cy="4925864"/>
          </a:xfrm>
          <a:custGeom>
            <a:avLst/>
            <a:gdLst/>
            <a:ahLst/>
            <a:cxnLst/>
            <a:rect l="l" t="t" r="r" b="b"/>
            <a:pathLst>
              <a:path w="11417781" h="4925864">
                <a:moveTo>
                  <a:pt x="0" y="0"/>
                </a:moveTo>
                <a:lnTo>
                  <a:pt x="11417781" y="0"/>
                </a:lnTo>
                <a:lnTo>
                  <a:pt x="11417781" y="4925865"/>
                </a:lnTo>
                <a:lnTo>
                  <a:pt x="0" y="4925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3434329"/>
            <a:ext cx="2687242" cy="35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8"/>
              </a:lnSpc>
            </a:pPr>
            <a:r>
              <a:rPr lang="en-US" sz="11720" b="1" spc="-49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↖  ↗</a:t>
            </a:r>
          </a:p>
          <a:p>
            <a:pPr algn="ctr">
              <a:lnSpc>
                <a:spcPts val="4922"/>
              </a:lnSpc>
            </a:pPr>
            <a:endParaRPr lang="en-US" sz="11720" b="1" spc="-492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10548"/>
              </a:lnSpc>
            </a:pPr>
            <a:r>
              <a:rPr lang="en-US" sz="11720" b="1" spc="-49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↘  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15092" y="4351465"/>
            <a:ext cx="914459" cy="178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9"/>
              </a:lnSpc>
            </a:pPr>
            <a:r>
              <a:rPr lang="en-US" sz="12976" b="1" spc="-545">
                <a:solidFill>
                  <a:srgbClr val="78FF8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34592" y="4229100"/>
            <a:ext cx="8678987" cy="140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66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Results</a:t>
            </a:r>
            <a:endParaRPr lang="en-US" sz="9999" b="1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27383" y="-6668891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70151" y="8036143"/>
            <a:ext cx="13521434" cy="3711521"/>
          </a:xfrm>
          <a:custGeom>
            <a:avLst/>
            <a:gdLst/>
            <a:ahLst/>
            <a:cxnLst/>
            <a:rect l="l" t="t" r="r" b="b"/>
            <a:pathLst>
              <a:path w="13521434" h="3711521">
                <a:moveTo>
                  <a:pt x="0" y="0"/>
                </a:moveTo>
                <a:lnTo>
                  <a:pt x="13521434" y="0"/>
                </a:lnTo>
                <a:lnTo>
                  <a:pt x="13521434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438613" y="908473"/>
            <a:ext cx="7410773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Autonomous Racing with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Multiple Vehicles</a:t>
            </a:r>
          </a:p>
        </p:txBody>
      </p:sp>
      <p:pic>
        <p:nvPicPr>
          <p:cNvPr id="6" name="Picture 5" descr="A table with numbers and numbers&#10;&#10;AI-generated content may be incorrect.">
            <a:extLst>
              <a:ext uri="{FF2B5EF4-FFF2-40B4-BE49-F238E27FC236}">
                <a16:creationId xmlns:a16="http://schemas.microsoft.com/office/drawing/2014/main" id="{29D3C664-C4BB-685C-D1CD-037711870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334" y="3486904"/>
            <a:ext cx="7410773" cy="1300996"/>
          </a:xfrm>
          <a:prstGeom prst="rect">
            <a:avLst/>
          </a:prstGeom>
        </p:spPr>
      </p:pic>
      <p:pic>
        <p:nvPicPr>
          <p:cNvPr id="8" name="Picture 7" descr="A collage of images of a road&#10;&#10;AI-generated content may be incorrect.">
            <a:extLst>
              <a:ext uri="{FF2B5EF4-FFF2-40B4-BE49-F238E27FC236}">
                <a16:creationId xmlns:a16="http://schemas.microsoft.com/office/drawing/2014/main" id="{F6CBA9EC-6301-4565-E34F-201672A97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3" y="3486904"/>
            <a:ext cx="9829800" cy="3950773"/>
          </a:xfrm>
          <a:prstGeom prst="rect">
            <a:avLst/>
          </a:prstGeom>
        </p:spPr>
      </p:pic>
      <p:pic>
        <p:nvPicPr>
          <p:cNvPr id="10" name="Picture 9" descr="A table with numbers and percentages&#10;&#10;AI-generated content may be incorrect.">
            <a:extLst>
              <a:ext uri="{FF2B5EF4-FFF2-40B4-BE49-F238E27FC236}">
                <a16:creationId xmlns:a16="http://schemas.microsoft.com/office/drawing/2014/main" id="{79C60BCF-EDD2-380A-C844-31B7A6F1C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972" y="6111281"/>
            <a:ext cx="7395135" cy="13009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E8760E-7B8E-2F39-8E92-AD6EBC467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C4FEFE5-4859-6921-6AD5-37D454F60172}"/>
              </a:ext>
            </a:extLst>
          </p:cNvPr>
          <p:cNvSpPr/>
          <p:nvPr/>
        </p:nvSpPr>
        <p:spPr>
          <a:xfrm>
            <a:off x="-2927383" y="-6668891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AB2984C-12D5-B252-0007-95D6F01D9823}"/>
              </a:ext>
            </a:extLst>
          </p:cNvPr>
          <p:cNvSpPr/>
          <p:nvPr/>
        </p:nvSpPr>
        <p:spPr>
          <a:xfrm>
            <a:off x="2070151" y="8036143"/>
            <a:ext cx="13521434" cy="3711521"/>
          </a:xfrm>
          <a:custGeom>
            <a:avLst/>
            <a:gdLst/>
            <a:ahLst/>
            <a:cxnLst/>
            <a:rect l="l" t="t" r="r" b="b"/>
            <a:pathLst>
              <a:path w="13521434" h="3711521">
                <a:moveTo>
                  <a:pt x="0" y="0"/>
                </a:moveTo>
                <a:lnTo>
                  <a:pt x="13521434" y="0"/>
                </a:lnTo>
                <a:lnTo>
                  <a:pt x="13521434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F576009-D887-A32A-B3EA-E3C6EB2706C3}"/>
              </a:ext>
            </a:extLst>
          </p:cNvPr>
          <p:cNvSpPr txBox="1"/>
          <p:nvPr/>
        </p:nvSpPr>
        <p:spPr>
          <a:xfrm>
            <a:off x="2953429" y="760976"/>
            <a:ext cx="12381142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S-MARL: An Algorithm for Single-To-Multi-Agent Reinforcement Learning</a:t>
            </a:r>
          </a:p>
        </p:txBody>
      </p:sp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E2098C5-FACF-3EDA-B08B-E350F504F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71" y="2476500"/>
            <a:ext cx="13327040" cy="4800600"/>
          </a:xfrm>
          <a:prstGeom prst="rect">
            <a:avLst/>
          </a:prstGeom>
        </p:spPr>
      </p:pic>
      <p:pic>
        <p:nvPicPr>
          <p:cNvPr id="10" name="Picture 9" descr="A black and white text with numbers&#10;&#10;AI-generated content may be incorrect.">
            <a:extLst>
              <a:ext uri="{FF2B5EF4-FFF2-40B4-BE49-F238E27FC236}">
                <a16:creationId xmlns:a16="http://schemas.microsoft.com/office/drawing/2014/main" id="{44E5EA3F-1E00-51CB-3A22-042A6DCC0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405" y="7489549"/>
            <a:ext cx="7040180" cy="1863577"/>
          </a:xfrm>
          <a:prstGeom prst="rect">
            <a:avLst/>
          </a:prstGeom>
        </p:spPr>
      </p:pic>
      <p:pic>
        <p:nvPicPr>
          <p:cNvPr id="12" name="Picture 11" descr="A black and white rectangular object with numbers&#10;&#10;AI-generated content may be incorrect.">
            <a:extLst>
              <a:ext uri="{FF2B5EF4-FFF2-40B4-BE49-F238E27FC236}">
                <a16:creationId xmlns:a16="http://schemas.microsoft.com/office/drawing/2014/main" id="{FDC041EF-22EC-3A0E-2FF8-793D22D594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170" y="7489549"/>
            <a:ext cx="6138845" cy="186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08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0058400" y="-2961929"/>
            <a:ext cx="9349613" cy="3751532"/>
          </a:xfrm>
          <a:custGeom>
            <a:avLst/>
            <a:gdLst/>
            <a:ahLst/>
            <a:cxnLst/>
            <a:rect l="l" t="t" r="r" b="b"/>
            <a:pathLst>
              <a:path w="9349613" h="3751532">
                <a:moveTo>
                  <a:pt x="0" y="0"/>
                </a:moveTo>
                <a:lnTo>
                  <a:pt x="9349612" y="0"/>
                </a:lnTo>
                <a:lnTo>
                  <a:pt x="9349612" y="3751532"/>
                </a:lnTo>
                <a:lnTo>
                  <a:pt x="0" y="3751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76400" y="928092"/>
            <a:ext cx="14058901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Game-theoretic Energy Management Strategies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With Interacting Agents in Formula 1</a:t>
            </a:r>
          </a:p>
        </p:txBody>
      </p:sp>
      <p:pic>
        <p:nvPicPr>
          <p:cNvPr id="6" name="Picture 5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E554D55C-0A71-7513-088E-240612A8C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7" y="3778369"/>
            <a:ext cx="10287924" cy="5467841"/>
          </a:xfrm>
          <a:prstGeom prst="rect">
            <a:avLst/>
          </a:prstGeom>
        </p:spPr>
      </p:pic>
      <p:pic>
        <p:nvPicPr>
          <p:cNvPr id="8" name="Picture 7" descr="A black and white text with black text&#10;&#10;AI-generated content may be incorrect.">
            <a:extLst>
              <a:ext uri="{FF2B5EF4-FFF2-40B4-BE49-F238E27FC236}">
                <a16:creationId xmlns:a16="http://schemas.microsoft.com/office/drawing/2014/main" id="{D5727827-0998-3E33-C9B1-6E079B0381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651" y="4957343"/>
            <a:ext cx="7365532" cy="31098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39A660-F352-D10D-F1BE-97915F21EA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7" y="8975948"/>
            <a:ext cx="10287923" cy="7659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769B73-4D2A-DE9D-C5D6-812C55BBA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C94CB7B-B658-D215-62F6-41940BDFF999}"/>
              </a:ext>
            </a:extLst>
          </p:cNvPr>
          <p:cNvSpPr/>
          <p:nvPr/>
        </p:nvSpPr>
        <p:spPr>
          <a:xfrm rot="-10800000">
            <a:off x="9647190" y="-2833393"/>
            <a:ext cx="9349613" cy="3751532"/>
          </a:xfrm>
          <a:custGeom>
            <a:avLst/>
            <a:gdLst/>
            <a:ahLst/>
            <a:cxnLst/>
            <a:rect l="l" t="t" r="r" b="b"/>
            <a:pathLst>
              <a:path w="9349613" h="3751532">
                <a:moveTo>
                  <a:pt x="0" y="0"/>
                </a:moveTo>
                <a:lnTo>
                  <a:pt x="9349612" y="0"/>
                </a:lnTo>
                <a:lnTo>
                  <a:pt x="9349612" y="3751532"/>
                </a:lnTo>
                <a:lnTo>
                  <a:pt x="0" y="3751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17117C0-6A9E-5207-1E1F-70742F754C15}"/>
              </a:ext>
            </a:extLst>
          </p:cNvPr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175B0A4-AB80-AA25-02AF-89A08906AAE5}"/>
              </a:ext>
            </a:extLst>
          </p:cNvPr>
          <p:cNvSpPr txBox="1"/>
          <p:nvPr/>
        </p:nvSpPr>
        <p:spPr>
          <a:xfrm>
            <a:off x="1646197" y="1028700"/>
            <a:ext cx="14439901" cy="1533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Game Theory in Formula 1: Multi-agent 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Physical and Strategical Interactions</a:t>
            </a:r>
          </a:p>
        </p:txBody>
      </p:sp>
      <p:pic>
        <p:nvPicPr>
          <p:cNvPr id="7" name="Picture 6" descr="A diagram of a straight&#10;&#10;AI-generated content may be incorrect.">
            <a:extLst>
              <a:ext uri="{FF2B5EF4-FFF2-40B4-BE49-F238E27FC236}">
                <a16:creationId xmlns:a16="http://schemas.microsoft.com/office/drawing/2014/main" id="{B23F6E36-0CBA-3691-DFA1-6B07DE3D9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70030"/>
            <a:ext cx="12187871" cy="6915908"/>
          </a:xfrm>
          <a:prstGeom prst="rect">
            <a:avLst/>
          </a:prstGeom>
        </p:spPr>
      </p:pic>
      <p:pic>
        <p:nvPicPr>
          <p:cNvPr id="9" name="Picture 8" descr="A graph of a leader and a leader&#10;&#10;AI-generated content may be incorrect.">
            <a:extLst>
              <a:ext uri="{FF2B5EF4-FFF2-40B4-BE49-F238E27FC236}">
                <a16:creationId xmlns:a16="http://schemas.microsoft.com/office/drawing/2014/main" id="{92AEC6CF-A1EA-E64F-A1AB-50B267F1B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393" y="3104950"/>
            <a:ext cx="4406900" cy="684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15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C7168F-D68C-1B16-1DDD-CE99F75EB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013BAC-7694-70C7-536F-32394A41A163}"/>
              </a:ext>
            </a:extLst>
          </p:cNvPr>
          <p:cNvSpPr/>
          <p:nvPr/>
        </p:nvSpPr>
        <p:spPr>
          <a:xfrm>
            <a:off x="-2133600" y="-2132844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5BBEA9D-75D0-B83E-34BF-DE74D3A10756}"/>
              </a:ext>
            </a:extLst>
          </p:cNvPr>
          <p:cNvSpPr/>
          <p:nvPr/>
        </p:nvSpPr>
        <p:spPr>
          <a:xfrm>
            <a:off x="8389737" y="7597167"/>
            <a:ext cx="11417781" cy="4925864"/>
          </a:xfrm>
          <a:custGeom>
            <a:avLst/>
            <a:gdLst/>
            <a:ahLst/>
            <a:cxnLst/>
            <a:rect l="l" t="t" r="r" b="b"/>
            <a:pathLst>
              <a:path w="11417781" h="4925864">
                <a:moveTo>
                  <a:pt x="0" y="0"/>
                </a:moveTo>
                <a:lnTo>
                  <a:pt x="11417781" y="0"/>
                </a:lnTo>
                <a:lnTo>
                  <a:pt x="11417781" y="4925865"/>
                </a:lnTo>
                <a:lnTo>
                  <a:pt x="0" y="4925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2B2C481-807C-C490-3886-126A5D75EB6C}"/>
              </a:ext>
            </a:extLst>
          </p:cNvPr>
          <p:cNvSpPr txBox="1"/>
          <p:nvPr/>
        </p:nvSpPr>
        <p:spPr>
          <a:xfrm>
            <a:off x="1028700" y="3434329"/>
            <a:ext cx="2687242" cy="35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8"/>
              </a:lnSpc>
            </a:pPr>
            <a:r>
              <a:rPr lang="en-US" sz="11720" b="1" spc="-49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↖  ↗</a:t>
            </a:r>
          </a:p>
          <a:p>
            <a:pPr algn="ctr">
              <a:lnSpc>
                <a:spcPts val="4922"/>
              </a:lnSpc>
            </a:pPr>
            <a:endParaRPr lang="en-US" sz="11720" b="1" spc="-492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10548"/>
              </a:lnSpc>
            </a:pPr>
            <a:r>
              <a:rPr lang="en-US" sz="11720" b="1" spc="-49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↘  ↙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61F22A0-EA42-C076-0447-AD593610F7A2}"/>
              </a:ext>
            </a:extLst>
          </p:cNvPr>
          <p:cNvSpPr txBox="1"/>
          <p:nvPr/>
        </p:nvSpPr>
        <p:spPr>
          <a:xfrm>
            <a:off x="1915092" y="4351465"/>
            <a:ext cx="914459" cy="152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9"/>
              </a:lnSpc>
            </a:pPr>
            <a:r>
              <a:rPr lang="en-US" sz="12976" b="1" spc="-545" dirty="0">
                <a:solidFill>
                  <a:srgbClr val="78FF8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4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C11F1F5-4BB9-1FAB-1826-21D5778ADF43}"/>
              </a:ext>
            </a:extLst>
          </p:cNvPr>
          <p:cNvSpPr txBox="1"/>
          <p:nvPr/>
        </p:nvSpPr>
        <p:spPr>
          <a:xfrm>
            <a:off x="3934592" y="4229100"/>
            <a:ext cx="8678987" cy="140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66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Conclusions</a:t>
            </a:r>
            <a:endParaRPr lang="en-US" sz="9999" b="1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</p:spTree>
    <p:extLst>
      <p:ext uri="{BB962C8B-B14F-4D97-AF65-F5344CB8AC3E}">
        <p14:creationId xmlns:p14="http://schemas.microsoft.com/office/powerpoint/2010/main" val="1691687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8382000" y="3695700"/>
            <a:ext cx="13306015" cy="5740487"/>
          </a:xfrm>
          <a:custGeom>
            <a:avLst/>
            <a:gdLst/>
            <a:ahLst/>
            <a:cxnLst/>
            <a:rect l="l" t="t" r="r" b="b"/>
            <a:pathLst>
              <a:path w="13306015" h="5740487">
                <a:moveTo>
                  <a:pt x="0" y="0"/>
                </a:moveTo>
                <a:lnTo>
                  <a:pt x="13306015" y="0"/>
                </a:lnTo>
                <a:lnTo>
                  <a:pt x="13306015" y="5740487"/>
                </a:lnTo>
                <a:lnTo>
                  <a:pt x="0" y="5740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1485900"/>
            <a:ext cx="18003772" cy="15355717"/>
          </a:xfrm>
          <a:custGeom>
            <a:avLst/>
            <a:gdLst/>
            <a:ahLst/>
            <a:cxnLst/>
            <a:rect l="l" t="t" r="r" b="b"/>
            <a:pathLst>
              <a:path w="18003772" h="15355717">
                <a:moveTo>
                  <a:pt x="0" y="0"/>
                </a:moveTo>
                <a:lnTo>
                  <a:pt x="18003773" y="0"/>
                </a:lnTo>
                <a:lnTo>
                  <a:pt x="18003773" y="15355718"/>
                </a:lnTo>
                <a:lnTo>
                  <a:pt x="0" y="15355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1028700" y="2171700"/>
            <a:ext cx="16230600" cy="175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724"/>
              </a:lnSpc>
              <a:spcBef>
                <a:spcPct val="0"/>
              </a:spcBef>
            </a:pPr>
            <a:r>
              <a:rPr lang="en-US" sz="10557" b="1" u="none" strike="noStrike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THANK YOU!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68D99274-D41D-DADD-D9D0-1812B625822E}"/>
              </a:ext>
            </a:extLst>
          </p:cNvPr>
          <p:cNvSpPr/>
          <p:nvPr/>
        </p:nvSpPr>
        <p:spPr>
          <a:xfrm>
            <a:off x="863258" y="3928591"/>
            <a:ext cx="8262813" cy="7787701"/>
          </a:xfrm>
          <a:custGeom>
            <a:avLst/>
            <a:gdLst/>
            <a:ahLst/>
            <a:cxnLst/>
            <a:rect l="l" t="t" r="r" b="b"/>
            <a:pathLst>
              <a:path w="8262813" h="7787701">
                <a:moveTo>
                  <a:pt x="0" y="0"/>
                </a:moveTo>
                <a:lnTo>
                  <a:pt x="8262813" y="0"/>
                </a:lnTo>
                <a:lnTo>
                  <a:pt x="8262813" y="7787701"/>
                </a:lnTo>
                <a:lnTo>
                  <a:pt x="0" y="7787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9800" y="-2867509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6629400" y="5295900"/>
            <a:ext cx="14336955" cy="6055724"/>
          </a:xfrm>
          <a:custGeom>
            <a:avLst/>
            <a:gdLst/>
            <a:ahLst/>
            <a:cxnLst/>
            <a:rect l="l" t="t" r="r" b="b"/>
            <a:pathLst>
              <a:path w="14336955" h="6055724">
                <a:moveTo>
                  <a:pt x="0" y="0"/>
                </a:moveTo>
                <a:lnTo>
                  <a:pt x="14336955" y="0"/>
                </a:lnTo>
                <a:lnTo>
                  <a:pt x="14336955" y="6055724"/>
                </a:lnTo>
                <a:lnTo>
                  <a:pt x="0" y="6055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98686"/>
            <a:ext cx="384452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43200" y="3558719"/>
            <a:ext cx="6286574" cy="37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879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EXPERIMENTS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43200" y="6143203"/>
            <a:ext cx="6286574" cy="37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879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CONCLUSIONS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53880" y="3558719"/>
            <a:ext cx="6293181" cy="37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879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RESULTS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26709" y="3218531"/>
            <a:ext cx="1163073" cy="1438275"/>
            <a:chOff x="35802" y="74964"/>
            <a:chExt cx="1550764" cy="1917700"/>
          </a:xfrm>
        </p:grpSpPr>
        <p:sp>
          <p:nvSpPr>
            <p:cNvPr id="10" name="TextBox 10"/>
            <p:cNvSpPr txBox="1"/>
            <p:nvPr/>
          </p:nvSpPr>
          <p:spPr>
            <a:xfrm>
              <a:off x="35802" y="74964"/>
              <a:ext cx="1550764" cy="191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 dirty="0">
                  <a:solidFill>
                    <a:srgbClr val="78FF87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98782" y="501649"/>
              <a:ext cx="753199" cy="910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4799" b="1" spc="-201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83971" y="3218531"/>
            <a:ext cx="1163073" cy="1438275"/>
            <a:chOff x="0" y="74964"/>
            <a:chExt cx="1550764" cy="19177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4964"/>
              <a:ext cx="1550764" cy="191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 dirty="0">
                  <a:solidFill>
                    <a:srgbClr val="78FF87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98782" y="501649"/>
              <a:ext cx="753199" cy="910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4799" b="1" spc="-201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68671" y="5802673"/>
            <a:ext cx="1163073" cy="1438275"/>
            <a:chOff x="0" y="74507"/>
            <a:chExt cx="1550764" cy="191770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74507"/>
              <a:ext cx="1550764" cy="191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 dirty="0">
                  <a:solidFill>
                    <a:srgbClr val="78FF87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98782" y="501649"/>
              <a:ext cx="753199" cy="910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4799" b="1" spc="-201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86000" y="-1714500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434329"/>
            <a:ext cx="2687242" cy="35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8"/>
              </a:lnSpc>
            </a:pPr>
            <a:r>
              <a:rPr lang="en-US" sz="11720" b="1" spc="-492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↖  ↗</a:t>
            </a:r>
          </a:p>
          <a:p>
            <a:pPr algn="ctr">
              <a:lnSpc>
                <a:spcPts val="4922"/>
              </a:lnSpc>
            </a:pPr>
            <a:endParaRPr lang="en-US" sz="11720" b="1" spc="-492" dirty="0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10548"/>
              </a:lnSpc>
            </a:pPr>
            <a:r>
              <a:rPr lang="en-US" sz="11720" b="1" spc="-492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↘  ↙</a:t>
            </a:r>
          </a:p>
        </p:txBody>
      </p:sp>
      <p:sp>
        <p:nvSpPr>
          <p:cNvPr id="4" name="Freeform 4"/>
          <p:cNvSpPr/>
          <p:nvPr/>
        </p:nvSpPr>
        <p:spPr>
          <a:xfrm>
            <a:off x="8389737" y="7597167"/>
            <a:ext cx="11417781" cy="4925864"/>
          </a:xfrm>
          <a:custGeom>
            <a:avLst/>
            <a:gdLst/>
            <a:ahLst/>
            <a:cxnLst/>
            <a:rect l="l" t="t" r="r" b="b"/>
            <a:pathLst>
              <a:path w="11417781" h="4925864">
                <a:moveTo>
                  <a:pt x="0" y="0"/>
                </a:moveTo>
                <a:lnTo>
                  <a:pt x="11417781" y="0"/>
                </a:lnTo>
                <a:lnTo>
                  <a:pt x="11417781" y="4925865"/>
                </a:lnTo>
                <a:lnTo>
                  <a:pt x="0" y="4925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915092" y="4351465"/>
            <a:ext cx="914459" cy="178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9"/>
              </a:lnSpc>
            </a:pPr>
            <a:r>
              <a:rPr lang="en-US" sz="12976" b="1" spc="-545">
                <a:solidFill>
                  <a:srgbClr val="78FF8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229100"/>
            <a:ext cx="11937756" cy="1408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66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Experiments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3790539"/>
            <a:ext cx="6484649" cy="6496461"/>
          </a:xfrm>
          <a:custGeom>
            <a:avLst/>
            <a:gdLst/>
            <a:ahLst/>
            <a:cxnLst/>
            <a:rect l="l" t="t" r="r" b="b"/>
            <a:pathLst>
              <a:path w="6484649" h="6496461">
                <a:moveTo>
                  <a:pt x="0" y="0"/>
                </a:moveTo>
                <a:lnTo>
                  <a:pt x="6484649" y="0"/>
                </a:lnTo>
                <a:lnTo>
                  <a:pt x="6484649" y="6496461"/>
                </a:lnTo>
                <a:lnTo>
                  <a:pt x="0" y="6496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609975" y="836170"/>
            <a:ext cx="1106805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Autonomous Racing with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Multiple Vehicles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B9EBE1-B194-3F3E-A173-C6C7857AC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39" y="3619500"/>
            <a:ext cx="16722522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9400" y="-560645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29575" y="8440764"/>
            <a:ext cx="13496441" cy="3711521"/>
          </a:xfrm>
          <a:custGeom>
            <a:avLst/>
            <a:gdLst/>
            <a:ahLst/>
            <a:cxnLst/>
            <a:rect l="l" t="t" r="r" b="b"/>
            <a:pathLst>
              <a:path w="13496441" h="371152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882902" y="865670"/>
            <a:ext cx="8522196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Autonomous Racing with Multiple Vehicles</a:t>
            </a:r>
          </a:p>
        </p:txBody>
      </p:sp>
      <p:pic>
        <p:nvPicPr>
          <p:cNvPr id="13" name="Picture 12" descr="A grey background with blue and orange dots&#10;&#10;AI-generated content may be incorrect.">
            <a:extLst>
              <a:ext uri="{FF2B5EF4-FFF2-40B4-BE49-F238E27FC236}">
                <a16:creationId xmlns:a16="http://schemas.microsoft.com/office/drawing/2014/main" id="{414A9177-14A0-70D6-F41E-BE63487C8C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13274" b="6024"/>
          <a:stretch>
            <a:fillRect/>
          </a:stretch>
        </p:blipFill>
        <p:spPr>
          <a:xfrm>
            <a:off x="914400" y="3163358"/>
            <a:ext cx="7327900" cy="1752600"/>
          </a:xfrm>
          <a:prstGeom prst="rect">
            <a:avLst/>
          </a:prstGeom>
        </p:spPr>
      </p:pic>
      <p:pic>
        <p:nvPicPr>
          <p:cNvPr id="14" name="Picture 13" descr="A map of a race car&#10;&#10;AI-generated content may be incorrect.">
            <a:extLst>
              <a:ext uri="{FF2B5EF4-FFF2-40B4-BE49-F238E27FC236}">
                <a16:creationId xmlns:a16="http://schemas.microsoft.com/office/drawing/2014/main" id="{43DD5431-9448-B339-5847-998A578831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143500"/>
            <a:ext cx="7327900" cy="2854279"/>
          </a:xfrm>
          <a:prstGeom prst="rect">
            <a:avLst/>
          </a:prstGeom>
        </p:spPr>
      </p:pic>
      <p:pic>
        <p:nvPicPr>
          <p:cNvPr id="19" name="Picture 18" descr="A two cars driving on a road&#10;&#10;AI-generated content may be incorrect.">
            <a:extLst>
              <a:ext uri="{FF2B5EF4-FFF2-40B4-BE49-F238E27FC236}">
                <a16:creationId xmlns:a16="http://schemas.microsoft.com/office/drawing/2014/main" id="{BBE91A23-F07C-EEE7-0CA6-68C8AF6D66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163358"/>
            <a:ext cx="8584486" cy="48344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270AD4-E5FF-A8A2-3F36-18AB27E3A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4736C8-19B5-66E7-1B59-4509BB4E2EFE}"/>
              </a:ext>
            </a:extLst>
          </p:cNvPr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E7AE7E5-5AD0-7868-C659-FDB05444190D}"/>
              </a:ext>
            </a:extLst>
          </p:cNvPr>
          <p:cNvSpPr/>
          <p:nvPr/>
        </p:nvSpPr>
        <p:spPr>
          <a:xfrm>
            <a:off x="0" y="3790539"/>
            <a:ext cx="6484649" cy="6496461"/>
          </a:xfrm>
          <a:custGeom>
            <a:avLst/>
            <a:gdLst/>
            <a:ahLst/>
            <a:cxnLst/>
            <a:rect l="l" t="t" r="r" b="b"/>
            <a:pathLst>
              <a:path w="6484649" h="6496461">
                <a:moveTo>
                  <a:pt x="0" y="0"/>
                </a:moveTo>
                <a:lnTo>
                  <a:pt x="6484649" y="0"/>
                </a:lnTo>
                <a:lnTo>
                  <a:pt x="6484649" y="6496461"/>
                </a:lnTo>
                <a:lnTo>
                  <a:pt x="0" y="6496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F97FE5C-D505-E192-64B2-AF8BC38D85FA}"/>
              </a:ext>
            </a:extLst>
          </p:cNvPr>
          <p:cNvSpPr txBox="1"/>
          <p:nvPr/>
        </p:nvSpPr>
        <p:spPr>
          <a:xfrm>
            <a:off x="2852738" y="710485"/>
            <a:ext cx="12582524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Multi-Agent Active Collaboration Between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Drivers and Assistance Systems</a:t>
            </a:r>
          </a:p>
        </p:txBody>
      </p:sp>
      <p:pic>
        <p:nvPicPr>
          <p:cNvPr id="7" name="Picture 6" descr="A diagram of a navigation system&#10;&#10;AI-generated content may be incorrect.">
            <a:extLst>
              <a:ext uri="{FF2B5EF4-FFF2-40B4-BE49-F238E27FC236}">
                <a16:creationId xmlns:a16="http://schemas.microsoft.com/office/drawing/2014/main" id="{34933B29-F617-DEFD-72FA-9EE283FB1B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" t="3089" r="1928" b="9345"/>
          <a:stretch>
            <a:fillRect/>
          </a:stretch>
        </p:blipFill>
        <p:spPr>
          <a:xfrm>
            <a:off x="568274" y="2705101"/>
            <a:ext cx="8575726" cy="5751454"/>
          </a:xfrm>
          <a:prstGeom prst="rect">
            <a:avLst/>
          </a:prstGeom>
        </p:spPr>
      </p:pic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A0233864-725D-E60E-FC74-3016E0216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561528"/>
            <a:ext cx="748905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80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D493DF-9E91-9981-1028-5B5CD87AA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B9EB5BE-EF75-65C8-29AE-9E262D495CBA}"/>
              </a:ext>
            </a:extLst>
          </p:cNvPr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A2D2C7-EB5C-2E48-9ACB-2A00C14F360D}"/>
              </a:ext>
            </a:extLst>
          </p:cNvPr>
          <p:cNvSpPr/>
          <p:nvPr/>
        </p:nvSpPr>
        <p:spPr>
          <a:xfrm>
            <a:off x="0" y="3790539"/>
            <a:ext cx="6484649" cy="6496461"/>
          </a:xfrm>
          <a:custGeom>
            <a:avLst/>
            <a:gdLst/>
            <a:ahLst/>
            <a:cxnLst/>
            <a:rect l="l" t="t" r="r" b="b"/>
            <a:pathLst>
              <a:path w="6484649" h="6496461">
                <a:moveTo>
                  <a:pt x="0" y="0"/>
                </a:moveTo>
                <a:lnTo>
                  <a:pt x="6484649" y="0"/>
                </a:lnTo>
                <a:lnTo>
                  <a:pt x="6484649" y="6496461"/>
                </a:lnTo>
                <a:lnTo>
                  <a:pt x="0" y="6496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098CAB3-7D9B-2727-11E5-8000B2F2A802}"/>
              </a:ext>
            </a:extLst>
          </p:cNvPr>
          <p:cNvSpPr txBox="1"/>
          <p:nvPr/>
        </p:nvSpPr>
        <p:spPr>
          <a:xfrm>
            <a:off x="2852738" y="710485"/>
            <a:ext cx="12582524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Multi-Agent Active Collaboration Between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Drivers and Assistance Systems</a:t>
            </a:r>
          </a:p>
        </p:txBody>
      </p:sp>
      <p:pic>
        <p:nvPicPr>
          <p:cNvPr id="6" name="Picture 5" descr="A diagram with arrows and different colored labels&#10;&#10;AI-generated content may be incorrect.">
            <a:extLst>
              <a:ext uri="{FF2B5EF4-FFF2-40B4-BE49-F238E27FC236}">
                <a16:creationId xmlns:a16="http://schemas.microsoft.com/office/drawing/2014/main" id="{5370845F-5A0C-955E-02DA-D50243450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306" y="3218725"/>
            <a:ext cx="13639388" cy="633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0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431E11-FB67-3BEF-FD51-DA34AC8D2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FC5E8E7-2862-3828-238F-2DF2B572FCDF}"/>
              </a:ext>
            </a:extLst>
          </p:cNvPr>
          <p:cNvSpPr/>
          <p:nvPr/>
        </p:nvSpPr>
        <p:spPr>
          <a:xfrm>
            <a:off x="-2743200" y="-5067300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8F5A938-2D4C-E686-B789-02317CD93CEB}"/>
              </a:ext>
            </a:extLst>
          </p:cNvPr>
          <p:cNvSpPr/>
          <p:nvPr/>
        </p:nvSpPr>
        <p:spPr>
          <a:xfrm>
            <a:off x="2029575" y="8440764"/>
            <a:ext cx="13496441" cy="3711521"/>
          </a:xfrm>
          <a:custGeom>
            <a:avLst/>
            <a:gdLst/>
            <a:ahLst/>
            <a:cxnLst/>
            <a:rect l="l" t="t" r="r" b="b"/>
            <a:pathLst>
              <a:path w="13496441" h="371152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4C50EE7-D3A1-F1F6-C9C9-F70B13EDC9D7}"/>
              </a:ext>
            </a:extLst>
          </p:cNvPr>
          <p:cNvSpPr txBox="1"/>
          <p:nvPr/>
        </p:nvSpPr>
        <p:spPr>
          <a:xfrm>
            <a:off x="4851757" y="441682"/>
            <a:ext cx="8584486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S-MARL: An Algorithm for Single-To-Multi-Agent Reinforcement Learning</a:t>
            </a:r>
          </a:p>
        </p:txBody>
      </p:sp>
      <p:pic>
        <p:nvPicPr>
          <p:cNvPr id="7" name="Picture 6" descr="A diagram of a hidden layer&#10;&#10;AI-generated content may be incorrect.">
            <a:extLst>
              <a:ext uri="{FF2B5EF4-FFF2-40B4-BE49-F238E27FC236}">
                <a16:creationId xmlns:a16="http://schemas.microsoft.com/office/drawing/2014/main" id="{60430908-441A-B77E-0609-89978640C0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762706"/>
            <a:ext cx="6161057" cy="72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24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90DD5-3CD6-8B67-EBF1-4D98DF363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5F9F11-0E63-F123-733E-10DA2B458D2F}"/>
              </a:ext>
            </a:extLst>
          </p:cNvPr>
          <p:cNvSpPr/>
          <p:nvPr/>
        </p:nvSpPr>
        <p:spPr>
          <a:xfrm>
            <a:off x="-2743200" y="-389936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9DA60BA-00AB-5FC1-266F-3B60A062D9DF}"/>
              </a:ext>
            </a:extLst>
          </p:cNvPr>
          <p:cNvSpPr/>
          <p:nvPr/>
        </p:nvSpPr>
        <p:spPr>
          <a:xfrm>
            <a:off x="2029575" y="8440764"/>
            <a:ext cx="13496441" cy="3711521"/>
          </a:xfrm>
          <a:custGeom>
            <a:avLst/>
            <a:gdLst/>
            <a:ahLst/>
            <a:cxnLst/>
            <a:rect l="l" t="t" r="r" b="b"/>
            <a:pathLst>
              <a:path w="13496441" h="371152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74BCC10-17C4-0576-851A-4000E681DCBB}"/>
              </a:ext>
            </a:extLst>
          </p:cNvPr>
          <p:cNvSpPr txBox="1"/>
          <p:nvPr/>
        </p:nvSpPr>
        <p:spPr>
          <a:xfrm>
            <a:off x="2062971" y="782996"/>
            <a:ext cx="14162057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Game-theoretic Energy Management Strategies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With Interacting Agents in Formula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E1C80F-8B28-F6EE-2A2C-0A5BC533F0FB}"/>
              </a:ext>
            </a:extLst>
          </p:cNvPr>
          <p:cNvSpPr txBox="1"/>
          <p:nvPr/>
        </p:nvSpPr>
        <p:spPr>
          <a:xfrm>
            <a:off x="1845424" y="4119385"/>
            <a:ext cx="5753100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Stackelberg Game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DD7ABE-546A-6316-1C4A-5FB4B4A2144D}"/>
              </a:ext>
            </a:extLst>
          </p:cNvPr>
          <p:cNvSpPr txBox="1"/>
          <p:nvPr/>
        </p:nvSpPr>
        <p:spPr>
          <a:xfrm>
            <a:off x="10210800" y="4119385"/>
            <a:ext cx="5753100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Drag Reduction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90171-E709-696C-D7C1-C0E45C61DCDC}"/>
              </a:ext>
            </a:extLst>
          </p:cNvPr>
          <p:cNvSpPr txBox="1"/>
          <p:nvPr/>
        </p:nvSpPr>
        <p:spPr>
          <a:xfrm>
            <a:off x="4922041" y="6617084"/>
            <a:ext cx="7711508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Energy Management Strategies</a:t>
            </a:r>
          </a:p>
        </p:txBody>
      </p:sp>
    </p:spTree>
    <p:extLst>
      <p:ext uri="{BB962C8B-B14F-4D97-AF65-F5344CB8AC3E}">
        <p14:creationId xmlns:p14="http://schemas.microsoft.com/office/powerpoint/2010/main" val="2430898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151</Words>
  <Application>Microsoft Macintosh PowerPoint</Application>
  <PresentationFormat>Custom</PresentationFormat>
  <Paragraphs>52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Anantason UltraExpanded Bold</vt:lpstr>
      <vt:lpstr>Calibri</vt:lpstr>
      <vt:lpstr>Anantason UltraExpanded Light</vt:lpstr>
      <vt:lpstr>Codec Pro Bold</vt:lpstr>
      <vt:lpstr>Codec Pro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Artificial Neural Networks Conference</dc:title>
  <cp:lastModifiedBy>NICOLAE MOGAGE</cp:lastModifiedBy>
  <cp:revision>14</cp:revision>
  <dcterms:created xsi:type="dcterms:W3CDTF">2006-08-16T00:00:00Z</dcterms:created>
  <dcterms:modified xsi:type="dcterms:W3CDTF">2025-05-21T14:13:58Z</dcterms:modified>
  <dc:identifier>DAGXfny7yME</dc:identifier>
</cp:coreProperties>
</file>